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686" r:id="rId4"/>
    <p:sldMasterId id="2147483698" r:id="rId5"/>
    <p:sldMasterId id="2147483726" r:id="rId6"/>
  </p:sldMasterIdLst>
  <p:notesMasterIdLst>
    <p:notesMasterId r:id="rId21"/>
  </p:notesMasterIdLst>
  <p:sldIdLst>
    <p:sldId id="276" r:id="rId7"/>
    <p:sldId id="279" r:id="rId8"/>
    <p:sldId id="278" r:id="rId9"/>
    <p:sldId id="284" r:id="rId10"/>
    <p:sldId id="283" r:id="rId11"/>
    <p:sldId id="287" r:id="rId12"/>
    <p:sldId id="286" r:id="rId13"/>
    <p:sldId id="292" r:id="rId14"/>
    <p:sldId id="280" r:id="rId15"/>
    <p:sldId id="291" r:id="rId16"/>
    <p:sldId id="288" r:id="rId17"/>
    <p:sldId id="289" r:id="rId18"/>
    <p:sldId id="293"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B0D8"/>
    <a:srgbClr val="00AFD7"/>
    <a:srgbClr val="F3A900"/>
    <a:srgbClr val="FDD21E"/>
    <a:srgbClr val="003C71"/>
    <a:srgbClr val="D0DF00"/>
    <a:srgbClr val="54585A"/>
    <a:srgbClr val="FFCD00"/>
    <a:srgbClr val="702F8A"/>
    <a:srgbClr val="A2A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0"/>
    <p:restoredTop sz="81089"/>
  </p:normalViewPr>
  <p:slideViewPr>
    <p:cSldViewPr snapToGrid="0" snapToObjects="1">
      <p:cViewPr>
        <p:scale>
          <a:sx n="73" d="100"/>
          <a:sy n="73" d="100"/>
        </p:scale>
        <p:origin x="2464" y="5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BF656-52E9-B744-B7EB-B32CE145C707}" type="datetimeFigureOut">
              <a:rPr lang="en-US" smtClean="0"/>
              <a:t>7/17/19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700FD-D224-1A40-9033-B6E33F837F88}" type="slidenum">
              <a:rPr lang="en-US" smtClean="0"/>
              <a:t>‹#›</a:t>
            </a:fld>
            <a:endParaRPr lang="en-US"/>
          </a:p>
        </p:txBody>
      </p:sp>
    </p:spTree>
    <p:extLst>
      <p:ext uri="{BB962C8B-B14F-4D97-AF65-F5344CB8AC3E}">
        <p14:creationId xmlns:p14="http://schemas.microsoft.com/office/powerpoint/2010/main" val="378248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charmeckschools.com/gunsca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REPLACE THIS</a:t>
            </a:r>
            <a:r>
              <a:rPr lang="en-US" baseline="0" dirty="0" smtClean="0"/>
              <a:t> VISUAL</a:t>
            </a:r>
            <a:endParaRPr lang="en-US" dirty="0"/>
          </a:p>
        </p:txBody>
      </p:sp>
      <p:sp>
        <p:nvSpPr>
          <p:cNvPr id="4" name="Slide Number Placeholder 3"/>
          <p:cNvSpPr>
            <a:spLocks noGrp="1"/>
          </p:cNvSpPr>
          <p:nvPr>
            <p:ph type="sldNum" sz="quarter" idx="10"/>
          </p:nvPr>
        </p:nvSpPr>
        <p:spPr/>
        <p:txBody>
          <a:bodyPr/>
          <a:lstStyle/>
          <a:p>
            <a:fld id="{5535A94D-629F-DB47-8F9A-E513BE63A0E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1564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700FD-D224-1A40-9033-B6E33F837F88}" type="slidenum">
              <a:rPr lang="en-US" smtClean="0"/>
              <a:t>12</a:t>
            </a:fld>
            <a:endParaRPr lang="en-US"/>
          </a:p>
        </p:txBody>
      </p:sp>
    </p:spTree>
    <p:extLst>
      <p:ext uri="{BB962C8B-B14F-4D97-AF65-F5344CB8AC3E}">
        <p14:creationId xmlns:p14="http://schemas.microsoft.com/office/powerpoint/2010/main" val="32141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Guns Can’t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CMS has implemented a series of measures this year to further strengthen the Circle of Safety including deeper investments in social, emotional and mental health, safety screenings, technology upgrades, hardware, crisis alert systems and facilities improvements. We will keep investing in and improving these measures moving forward because they are all part of a comprehensive set of actions needed.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But as CMS has stated repeatedly, the most effective solutions to violence, to keeping weapons out of schools and to enabling our staff and students to focus on teaching and learning are solutions that support students mental health, build community and create trust based on shared values.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things more fundamental than locks have to be changed to change the fact that gun violence has taken too many students lives in our schools across the nation and most recently on one of our campuses at CMS.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have to change hearts and minds if we want to do everything we can to keep our schools safe. Our values must be put into action and we have to share that we believe that our students CAN DO amazing things in life if we believe in them, prepare them well and help keep gun violence out of their lives and away from their schools.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today, CMS is launching Guns Can’t, a social campaign that will add to the district’s Circle of Safety efforts to help keep weapons out of our schools and protect the lives of students and staff.</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Guns Can’t is a call for reducing gun violence in schools coming from the voices of those who want change most – our students and staff, families, friends and community members whose lives have been affected and are at risk because of gun violence in schools.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Guns Can’t represents a new approach to help keep weapons out of our schools while lifting up the abilities, potentials and achievements of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Guns Can’t is based on a simple idea – gun violence in schools stands in the way of students who can make the most of their talents, skills and abilities in safe schools.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idea is conveyed in simple pictures and words (see samples below) brought together in images that can be shared across our community, with each other and with everyone who believes in what students CAN DO.</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We have three goals with the Guns Can’t effort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Help keep weapons out of our schools and reduce gun violence on our campuses.</a:t>
            </a:r>
          </a:p>
          <a:p>
            <a:pPr lvl="0"/>
            <a:r>
              <a:rPr lang="en-US" sz="1200" kern="1200" dirty="0" smtClean="0">
                <a:solidFill>
                  <a:schemeClr val="tx1"/>
                </a:solidFill>
                <a:effectLst/>
                <a:latin typeface="+mn-lt"/>
                <a:ea typeface="+mn-ea"/>
                <a:cs typeface="+mn-cs"/>
              </a:rPr>
              <a:t>Lift up students’ power to achieve and their talents, skills and potentials in safe schools.</a:t>
            </a:r>
          </a:p>
          <a:p>
            <a:pPr lvl="0"/>
            <a:r>
              <a:rPr lang="en-US" sz="1200" kern="1200" dirty="0" smtClean="0">
                <a:solidFill>
                  <a:schemeClr val="tx1"/>
                </a:solidFill>
                <a:effectLst/>
                <a:latin typeface="+mn-lt"/>
                <a:ea typeface="+mn-ea"/>
                <a:cs typeface="+mn-cs"/>
              </a:rPr>
              <a:t>Invite the participation of everyone to help keep weapons out of our schools and reduce school gun violence together.</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How it works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CMS will share Guns Can’t images that anyone can use to share or, even better, use as inspiration to create and share their own Guns Can’t poster on social media or print.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Guns Can’t generator will empower anyone to create their own Guns Can’t poster for sharing and invite others to do the same at </a:t>
            </a:r>
            <a:r>
              <a:rPr lang="en-US" sz="1200" kern="1200" dirty="0" smtClean="0">
                <a:solidFill>
                  <a:schemeClr val="tx1"/>
                </a:solidFill>
                <a:effectLst/>
                <a:latin typeface="+mn-lt"/>
                <a:ea typeface="+mn-ea"/>
                <a:cs typeface="+mn-cs"/>
                <a:hlinkClick r:id="rId3"/>
              </a:rPr>
              <a:t>https://www.charmeckschools.com/gunscant</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First, On the generator, you simply enter a VERB that describes what you CAN DO that reflects your interests, talents, skills and dreams in life.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Then, you upload a picture of yourself in that activity or that represents you to the world.</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Next, you enter your Instagram or other account – this helps us know a little bit about you and enables us to share your image on CMS social media.</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Finally, the GC generator gives you back a poster image that you can screen capture or download and share through your own networks with your friends and connections on social media. Together, we will show everyone what we CAN DO.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Guns Can’t is a social campaign inspired by hope. It is not a monitoring effort, a new lock or even that hi-tech these days.  This is an effort to create awareness that what we really value at school – what matters most – is that our students CAN DO anything they can envision without the violence or weapons in school.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that will grow through the power of participation and awareness.</a:t>
            </a:r>
          </a:p>
          <a:p>
            <a:r>
              <a:rPr lang="en-US" sz="1200" i="1" kern="1200" dirty="0" smtClean="0">
                <a:solidFill>
                  <a:schemeClr val="tx1"/>
                </a:solidFill>
                <a:effectLst/>
                <a:latin typeface="+mn-lt"/>
                <a:ea typeface="+mn-ea"/>
                <a:cs typeface="+mn-cs"/>
              </a:rPr>
              <a:t> (note: technical improvements continue to the Guns Can’t generator during the day today.)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Participating in Guns Can’t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Guns Can’t campaign will be available through CMS social media, the CMS website and at </a:t>
            </a:r>
            <a:r>
              <a:rPr lang="en-US" sz="1200" kern="1200" dirty="0" smtClean="0">
                <a:solidFill>
                  <a:schemeClr val="tx1"/>
                </a:solidFill>
                <a:effectLst/>
                <a:latin typeface="+mn-lt"/>
                <a:ea typeface="+mn-ea"/>
                <a:cs typeface="+mn-cs"/>
                <a:hlinkClick r:id="rId3"/>
              </a:rPr>
              <a:t>https://www.charmeckschools.com/gunscant</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Participation in Guns Can’t is voluntary for everyone and the images above are offered as ideas to inspire participation.</a:t>
            </a:r>
          </a:p>
          <a:p>
            <a:pPr lvl="0"/>
            <a:r>
              <a:rPr lang="en-US" sz="1200" kern="1200" dirty="0" smtClean="0">
                <a:solidFill>
                  <a:schemeClr val="tx1"/>
                </a:solidFill>
                <a:effectLst/>
                <a:latin typeface="+mn-lt"/>
                <a:ea typeface="+mn-ea"/>
                <a:cs typeface="+mn-cs"/>
              </a:rPr>
              <a:t>CMS looks forward to students and other members of our community making their own Guns Can’t images and sharing them.</a:t>
            </a:r>
          </a:p>
          <a:p>
            <a:pPr lvl="0"/>
            <a:r>
              <a:rPr lang="en-US" sz="1200" kern="1200" dirty="0" smtClean="0">
                <a:solidFill>
                  <a:schemeClr val="tx1"/>
                </a:solidFill>
                <a:effectLst/>
                <a:latin typeface="+mn-lt"/>
                <a:ea typeface="+mn-ea"/>
                <a:cs typeface="+mn-cs"/>
              </a:rPr>
              <a:t>To build awareness and participation in Guns Can’t, CMS will feature select Guns Can’t images on the district’s social media platforms.</a:t>
            </a:r>
          </a:p>
          <a:p>
            <a:pPr lvl="0"/>
            <a:r>
              <a:rPr lang="en-US" sz="1200" kern="1200" dirty="0" smtClean="0">
                <a:solidFill>
                  <a:schemeClr val="tx1"/>
                </a:solidFill>
                <a:effectLst/>
                <a:latin typeface="+mn-lt"/>
                <a:ea typeface="+mn-ea"/>
                <a:cs typeface="+mn-cs"/>
              </a:rPr>
              <a:t>CMS asks everyone who participates in Guns Can’t to exercise good judgement and observe positive social media behaviors in their selection of words and images.</a:t>
            </a:r>
          </a:p>
          <a:p>
            <a:pPr lvl="0"/>
            <a:r>
              <a:rPr lang="en-US" sz="1200" kern="1200" dirty="0" smtClean="0">
                <a:solidFill>
                  <a:schemeClr val="tx1"/>
                </a:solidFill>
                <a:effectLst/>
                <a:latin typeface="+mn-lt"/>
                <a:ea typeface="+mn-ea"/>
                <a:cs typeface="+mn-cs"/>
              </a:rPr>
              <a:t>CMS will not lift up Guns Can’t creations that reflect poor or offensive taste in language or image.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provide additional Guns Can’t content and resources, including print posters and outreach materials, after today’s launch and look forward to continuing work to keep our students and staff safe in school.</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this work, the voices of students must be heard and listened to. I want to share that students will gather on March 24 to talk about school safety and gun violence (INSERT DETAILS HERE).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02700FD-D224-1A40-9033-B6E33F837F88}" type="slidenum">
              <a:rPr lang="en-US" smtClean="0"/>
              <a:t>14</a:t>
            </a:fld>
            <a:endParaRPr lang="en-US"/>
          </a:p>
        </p:txBody>
      </p:sp>
    </p:spTree>
    <p:extLst>
      <p:ext uri="{BB962C8B-B14F-4D97-AF65-F5344CB8AC3E}">
        <p14:creationId xmlns:p14="http://schemas.microsoft.com/office/powerpoint/2010/main" val="194391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E3E5E5-529A-7947-88D8-7F1D4285FB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71E82F3-436C-C74F-B167-0C2270E622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05986A8-8DCB-4D47-8D5D-6C42597792EC}"/>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5" name="Footer Placeholder 4">
            <a:extLst>
              <a:ext uri="{FF2B5EF4-FFF2-40B4-BE49-F238E27FC236}">
                <a16:creationId xmlns="" xmlns:a16="http://schemas.microsoft.com/office/drawing/2014/main" id="{1D7D08CD-D751-4D4A-8AA3-AE8C200B3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83E92AF-F851-3E41-954B-0B63571B061E}"/>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364071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163086-27DA-2349-81AF-B4040F32DC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F4A3401-CC82-DA43-8171-96808A4FA2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88AFDD-762B-9A4E-A2EF-89A04541F1B2}"/>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5" name="Footer Placeholder 4">
            <a:extLst>
              <a:ext uri="{FF2B5EF4-FFF2-40B4-BE49-F238E27FC236}">
                <a16:creationId xmlns="" xmlns:a16="http://schemas.microsoft.com/office/drawing/2014/main" id="{6EC7FB0F-B6DA-CC4D-A889-DC117D73E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632DFAB-FBF0-D143-A4F9-AF3B70A4F6D0}"/>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253925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6512AF0-BB3B-AC4F-8F19-7CDF3A6CC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9995739-8F97-7943-8CD3-1B9F4CC27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6D1B70-5040-BB4F-8C1A-BAE0FCE4B13D}"/>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5" name="Footer Placeholder 4">
            <a:extLst>
              <a:ext uri="{FF2B5EF4-FFF2-40B4-BE49-F238E27FC236}">
                <a16:creationId xmlns="" xmlns:a16="http://schemas.microsoft.com/office/drawing/2014/main" id="{8D1AFCB8-3013-C44B-AC18-346CD4DFD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BEF844-0066-9B4A-8E22-70B59731CEE4}"/>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184038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494DC3-FDE4-EA41-993A-31D52A13D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BAB19B-A658-974E-989C-9D97361088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A0089A-9A1D-D644-A715-E9F5D99B8528}"/>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5" name="Footer Placeholder 4">
            <a:extLst>
              <a:ext uri="{FF2B5EF4-FFF2-40B4-BE49-F238E27FC236}">
                <a16:creationId xmlns="" xmlns:a16="http://schemas.microsoft.com/office/drawing/2014/main" id="{1936744B-6B0F-CB44-A494-0F5C0CE4B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07649C2-F15A-6740-932B-EE187A88E8F1}"/>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416961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MS Slideshow">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9091D0-F857-7F45-97DD-E5C12B1E9E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8749458-06C4-5B4D-A1A3-DD261BD1E4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1EAB826-1110-5942-81D7-F4CDF7C047CA}"/>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5" name="Footer Placeholder 4">
            <a:extLst>
              <a:ext uri="{FF2B5EF4-FFF2-40B4-BE49-F238E27FC236}">
                <a16:creationId xmlns="" xmlns:a16="http://schemas.microsoft.com/office/drawing/2014/main" id="{C6937D8F-520E-2949-80BC-36A0A52DA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363CD00-BD52-514A-8C2B-742DEAA6CC18}"/>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148201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529FC4-1FC5-414D-80BF-1024349C71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FD6FEF7-4B41-0E4B-8A13-5729175408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995A2A7-513B-E14F-9C19-3D24D3F3CC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C6F22DF-E6E8-FB4F-98D1-F3C6A18E1A71}"/>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6" name="Footer Placeholder 5">
            <a:extLst>
              <a:ext uri="{FF2B5EF4-FFF2-40B4-BE49-F238E27FC236}">
                <a16:creationId xmlns="" xmlns:a16="http://schemas.microsoft.com/office/drawing/2014/main" id="{72B1C552-3588-424C-8520-FA439F647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72D503-4834-C346-B961-141C22E972BA}"/>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397086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A72658-DC4A-7C44-BD45-6EC7422338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A5F885-24E3-9A4C-8AA9-CD82327665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BCB7122-A7BD-9348-8311-FB5532114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DF1C76C-E412-9346-81D8-ECD1A3C25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2D8B870-F8D0-2E48-B84D-6B0BE3148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9AD4D91-9010-EC47-9D43-22D150E540A4}"/>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8" name="Footer Placeholder 7">
            <a:extLst>
              <a:ext uri="{FF2B5EF4-FFF2-40B4-BE49-F238E27FC236}">
                <a16:creationId xmlns="" xmlns:a16="http://schemas.microsoft.com/office/drawing/2014/main" id="{B888C979-F947-CF43-A7DB-3E84B307F1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9B9618A-3B5A-2D4C-803A-8DADF1B9D22E}"/>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48259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MS Slideshow">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CEFC90-6682-6B4D-94A9-F5DCBDE3BA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D5FCC07-6669-234E-8017-A84939BE6DB9}"/>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4" name="Footer Placeholder 3">
            <a:extLst>
              <a:ext uri="{FF2B5EF4-FFF2-40B4-BE49-F238E27FC236}">
                <a16:creationId xmlns="" xmlns:a16="http://schemas.microsoft.com/office/drawing/2014/main" id="{6CFDD674-3257-1E4D-A3A6-C7BDA45756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8B2A70E-843C-A247-9B1E-490B2D0D3BD8}"/>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146820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C0683B6-CB0D-634F-AE0D-F07B0738ECDB}"/>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3" name="Footer Placeholder 2">
            <a:extLst>
              <a:ext uri="{FF2B5EF4-FFF2-40B4-BE49-F238E27FC236}">
                <a16:creationId xmlns="" xmlns:a16="http://schemas.microsoft.com/office/drawing/2014/main" id="{E3CC18D0-9026-524C-9A56-4D03077886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056B2DB-4374-414A-8F5A-8047E18F60B7}"/>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18946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423E7D-584A-4B42-AE70-CF57354F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8373579-00CD-FA42-80DB-E8D805471D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0E6F1AA-E36C-F844-8E8C-3F65F6BF8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4B13285-8E19-CC42-95E2-911894820552}"/>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6" name="Footer Placeholder 5">
            <a:extLst>
              <a:ext uri="{FF2B5EF4-FFF2-40B4-BE49-F238E27FC236}">
                <a16:creationId xmlns="" xmlns:a16="http://schemas.microsoft.com/office/drawing/2014/main" id="{A5683E87-D089-9F42-8C33-35559FD5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95B7183-C054-3944-9D24-46166C5547A0}"/>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334298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B66527-0744-3548-B86D-D6EE6F71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9E5B76-EC07-CB47-8C6B-8864FC588E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8B0CF1E-4E19-1F46-8C06-2BE7B51E0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2234948-AC60-7947-BA6C-E3CD792E5AF0}"/>
              </a:ext>
            </a:extLst>
          </p:cNvPr>
          <p:cNvSpPr>
            <a:spLocks noGrp="1"/>
          </p:cNvSpPr>
          <p:nvPr>
            <p:ph type="dt" sz="half" idx="10"/>
          </p:nvPr>
        </p:nvSpPr>
        <p:spPr/>
        <p:txBody>
          <a:bodyPr/>
          <a:lstStyle/>
          <a:p>
            <a:fld id="{61812C11-3415-2D46-BE49-F3290BBBB406}" type="datetimeFigureOut">
              <a:rPr lang="en-US" smtClean="0"/>
              <a:t>7/17/19</a:t>
            </a:fld>
            <a:endParaRPr lang="en-US"/>
          </a:p>
        </p:txBody>
      </p:sp>
      <p:sp>
        <p:nvSpPr>
          <p:cNvPr id="6" name="Footer Placeholder 5">
            <a:extLst>
              <a:ext uri="{FF2B5EF4-FFF2-40B4-BE49-F238E27FC236}">
                <a16:creationId xmlns="" xmlns:a16="http://schemas.microsoft.com/office/drawing/2014/main" id="{31BF72A0-A7A1-694C-9291-FE605115F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E3C2A00-92BC-564F-BA27-ECE40B008C01}"/>
              </a:ext>
            </a:extLst>
          </p:cNvPr>
          <p:cNvSpPr>
            <a:spLocks noGrp="1"/>
          </p:cNvSpPr>
          <p:nvPr>
            <p:ph type="sldNum" sz="quarter" idx="12"/>
          </p:nvPr>
        </p:nvSpPr>
        <p:spPr/>
        <p:txBody>
          <a:bodyPr/>
          <a:lstStyle/>
          <a:p>
            <a:fld id="{0D71313B-E36D-6B4D-9809-86CAB390ACE1}" type="slidenum">
              <a:rPr lang="en-US" smtClean="0"/>
              <a:t>‹#›</a:t>
            </a:fld>
            <a:endParaRPr lang="en-US"/>
          </a:p>
        </p:txBody>
      </p:sp>
    </p:spTree>
    <p:extLst>
      <p:ext uri="{BB962C8B-B14F-4D97-AF65-F5344CB8AC3E}">
        <p14:creationId xmlns:p14="http://schemas.microsoft.com/office/powerpoint/2010/main" val="172349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FC957A-1D2D-B448-81D1-2613764BF6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0DD823D-3CDA-A34A-A284-674D0D0FD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CC4F494-D480-8F41-8E1F-83E14326D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12C11-3415-2D46-BE49-F3290BBBB406}" type="datetimeFigureOut">
              <a:rPr lang="en-US" smtClean="0"/>
              <a:t>7/17/19</a:t>
            </a:fld>
            <a:endParaRPr lang="en-US"/>
          </a:p>
        </p:txBody>
      </p:sp>
      <p:sp>
        <p:nvSpPr>
          <p:cNvPr id="5" name="Footer Placeholder 4">
            <a:extLst>
              <a:ext uri="{FF2B5EF4-FFF2-40B4-BE49-F238E27FC236}">
                <a16:creationId xmlns="" xmlns:a16="http://schemas.microsoft.com/office/drawing/2014/main" id="{0FB0C165-97C2-F64C-A387-FA4619D34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653D197-4BE7-CF47-9696-B28E57089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1313B-E36D-6B4D-9809-86CAB390ACE1}" type="slidenum">
              <a:rPr lang="en-US" smtClean="0"/>
              <a:t>‹#›</a:t>
            </a:fld>
            <a:endParaRPr lang="en-US"/>
          </a:p>
        </p:txBody>
      </p:sp>
    </p:spTree>
    <p:extLst>
      <p:ext uri="{BB962C8B-B14F-4D97-AF65-F5344CB8AC3E}">
        <p14:creationId xmlns:p14="http://schemas.microsoft.com/office/powerpoint/2010/main" val="3882711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680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6677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112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D9CD3-257B-44EA-92B8-2381B24132BE}"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AAB85-8278-4E56-8074-0673803557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7944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EB21F-D319-A147-8F36-CB962F36C66B}" type="datetimeFigureOut">
              <a:rPr lang="en-US" smtClean="0">
                <a:solidFill>
                  <a:prstClr val="black">
                    <a:tint val="75000"/>
                  </a:prstClr>
                </a:solidFill>
              </a:rPr>
              <a:pPr/>
              <a:t>7/17/19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8D07-F2A3-D549-9757-F5B125A1FB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3483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png"/><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png"/><Relationship Id="rId1" Type="http://schemas.openxmlformats.org/officeDocument/2006/relationships/slideLayout" Target="../slideLayouts/slideLayout53.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emf"/><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32D5AF6-DCE8-5E4C-9474-18BB070E07D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5000" contrast="5000"/>
                    </a14:imgEffect>
                  </a14:imgLayer>
                </a14:imgProps>
              </a:ext>
              <a:ext uri="{28A0092B-C50C-407E-A947-70E740481C1C}">
                <a14:useLocalDpi xmlns:a14="http://schemas.microsoft.com/office/drawing/2010/main" val="0"/>
              </a:ext>
            </a:extLst>
          </a:blip>
          <a:srcRect t="41098" r="296" b="-25244"/>
          <a:stretch/>
        </p:blipFill>
        <p:spPr>
          <a:xfrm>
            <a:off x="0" y="0"/>
            <a:ext cx="12191999" cy="6858000"/>
          </a:xfrm>
          <a:prstGeom prst="rect">
            <a:avLst/>
          </a:prstGeom>
        </p:spPr>
      </p:pic>
      <p:pic>
        <p:nvPicPr>
          <p:cNvPr id="9" name="Picture 8">
            <a:extLst>
              <a:ext uri="{FF2B5EF4-FFF2-40B4-BE49-F238E27FC236}">
                <a16:creationId xmlns="" xmlns:a16="http://schemas.microsoft.com/office/drawing/2014/main" id="{664375C6-BC8B-1848-933F-D43055414855}"/>
              </a:ext>
            </a:extLst>
          </p:cNvPr>
          <p:cNvPicPr>
            <a:picLocks noChangeAspect="1"/>
          </p:cNvPicPr>
          <p:nvPr/>
        </p:nvPicPr>
        <p:blipFill>
          <a:blip r:embed="rId4"/>
          <a:stretch>
            <a:fillRect/>
          </a:stretch>
        </p:blipFill>
        <p:spPr>
          <a:xfrm>
            <a:off x="10515600" y="6172200"/>
            <a:ext cx="1154600" cy="429768"/>
          </a:xfrm>
          <a:prstGeom prst="rect">
            <a:avLst/>
          </a:prstGeom>
        </p:spPr>
      </p:pic>
      <p:sp>
        <p:nvSpPr>
          <p:cNvPr id="7" name="Rectangle 6">
            <a:extLst>
              <a:ext uri="{FF2B5EF4-FFF2-40B4-BE49-F238E27FC236}">
                <a16:creationId xmlns="" xmlns:a16="http://schemas.microsoft.com/office/drawing/2014/main" id="{2B42DA33-594A-004E-B991-7A5528844D5C}"/>
              </a:ext>
            </a:extLst>
          </p:cNvPr>
          <p:cNvSpPr/>
          <p:nvPr/>
        </p:nvSpPr>
        <p:spPr>
          <a:xfrm>
            <a:off x="0" y="4572000"/>
            <a:ext cx="12192000" cy="2285999"/>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 xmlns:a16="http://schemas.microsoft.com/office/drawing/2014/main" id="{C7DA4577-4500-9E44-BD1D-BEE7D08773EF}"/>
              </a:ext>
            </a:extLst>
          </p:cNvPr>
          <p:cNvSpPr txBox="1">
            <a:spLocks/>
          </p:cNvSpPr>
          <p:nvPr/>
        </p:nvSpPr>
        <p:spPr>
          <a:xfrm>
            <a:off x="284813" y="4781917"/>
            <a:ext cx="10972800" cy="182005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bg1"/>
                </a:solidFill>
                <a:latin typeface="Avenir Black" panose="02000503020000020003" pitchFamily="2" charset="0"/>
              </a:rPr>
              <a:t>Guns Can’t: A Social Approach to School Safety</a:t>
            </a:r>
            <a:endParaRPr lang="en-US" sz="3600" b="1" dirty="0">
              <a:solidFill>
                <a:schemeClr val="bg1"/>
              </a:solidFill>
              <a:latin typeface="Avenir Black" panose="02000503020000020003" pitchFamily="2" charset="0"/>
            </a:endParaRPr>
          </a:p>
          <a:p>
            <a:pPr>
              <a:lnSpc>
                <a:spcPct val="150000"/>
              </a:lnSpc>
            </a:pPr>
            <a:r>
              <a:rPr lang="en-US" sz="2400" dirty="0" smtClean="0">
                <a:solidFill>
                  <a:schemeClr val="bg1"/>
                </a:solidFill>
                <a:latin typeface="Avenir Roman" panose="02000503020000020003" pitchFamily="2" charset="0"/>
              </a:rPr>
              <a:t>Council of Great City Schools</a:t>
            </a:r>
          </a:p>
          <a:p>
            <a:pPr>
              <a:lnSpc>
                <a:spcPct val="150000"/>
              </a:lnSpc>
            </a:pPr>
            <a:r>
              <a:rPr lang="en-US" sz="2400" i="1" spc="-150" dirty="0" smtClean="0">
                <a:solidFill>
                  <a:schemeClr val="bg1"/>
                </a:solidFill>
                <a:latin typeface="Avenir Roman" panose="02000503020000020003" pitchFamily="2" charset="0"/>
              </a:rPr>
              <a:t>July 12, 2019</a:t>
            </a:r>
            <a:endParaRPr lang="en-US" sz="1200" i="1" spc="-150" dirty="0">
              <a:solidFill>
                <a:schemeClr val="bg1"/>
              </a:solidFill>
              <a:latin typeface="Avenir Oblique" panose="02000503020000020003" pitchFamily="2" charset="0"/>
            </a:endParaRPr>
          </a:p>
        </p:txBody>
      </p:sp>
      <p:pic>
        <p:nvPicPr>
          <p:cNvPr id="6" name="Picture 5">
            <a:extLst>
              <a:ext uri="{FF2B5EF4-FFF2-40B4-BE49-F238E27FC236}">
                <a16:creationId xmlns="" xmlns:a16="http://schemas.microsoft.com/office/drawing/2014/main" id="{60A21D3A-EE47-D745-87BA-C0E1A3749B71}"/>
              </a:ext>
            </a:extLst>
          </p:cNvPr>
          <p:cNvPicPr>
            <a:picLocks noChangeAspect="1"/>
          </p:cNvPicPr>
          <p:nvPr/>
        </p:nvPicPr>
        <p:blipFill>
          <a:blip r:embed="rId4"/>
          <a:stretch>
            <a:fillRect/>
          </a:stretch>
        </p:blipFill>
        <p:spPr>
          <a:xfrm>
            <a:off x="10058400" y="5943600"/>
            <a:ext cx="1701800" cy="633448"/>
          </a:xfrm>
          <a:prstGeom prst="rect">
            <a:avLst/>
          </a:prstGeom>
        </p:spPr>
      </p:pic>
    </p:spTree>
    <p:extLst>
      <p:ext uri="{BB962C8B-B14F-4D97-AF65-F5344CB8AC3E}">
        <p14:creationId xmlns:p14="http://schemas.microsoft.com/office/powerpoint/2010/main" val="104060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B42DA33-594A-004E-B991-7A5528844D5C}"/>
              </a:ext>
            </a:extLst>
          </p:cNvPr>
          <p:cNvSpPr/>
          <p:nvPr/>
        </p:nvSpPr>
        <p:spPr>
          <a:xfrm>
            <a:off x="0" y="0"/>
            <a:ext cx="3075709"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dirty="0">
              <a:solidFill>
                <a:srgbClr val="212121"/>
              </a:solidFill>
              <a:sym typeface="Aria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266" y="0"/>
            <a:ext cx="4292195" cy="6693107"/>
          </a:xfrm>
          <a:prstGeom prst="rect">
            <a:avLst/>
          </a:prstGeom>
        </p:spPr>
      </p:pic>
      <p:sp>
        <p:nvSpPr>
          <p:cNvPr id="8" name="TextBox 7"/>
          <p:cNvSpPr txBox="1"/>
          <p:nvPr/>
        </p:nvSpPr>
        <p:spPr>
          <a:xfrm>
            <a:off x="8080745" y="920621"/>
            <a:ext cx="3808756" cy="5016758"/>
          </a:xfrm>
          <a:prstGeom prst="rect">
            <a:avLst/>
          </a:prstGeom>
          <a:noFill/>
        </p:spPr>
        <p:txBody>
          <a:bodyPr wrap="square" rtlCol="0">
            <a:spAutoFit/>
          </a:bodyPr>
          <a:lstStyle/>
          <a:p>
            <a:r>
              <a:rPr lang="en-US" sz="3200" b="1" smtClean="0">
                <a:solidFill>
                  <a:srgbClr val="46B0D8"/>
                </a:solidFill>
                <a:latin typeface="Avenir Black" charset="0"/>
                <a:ea typeface="Avenir Black" charset="0"/>
                <a:cs typeface="Avenir Black" charset="0"/>
              </a:rPr>
              <a:t>We </a:t>
            </a:r>
            <a:r>
              <a:rPr lang="en-US" sz="3200" b="1" dirty="0" smtClean="0">
                <a:solidFill>
                  <a:srgbClr val="46B0D8"/>
                </a:solidFill>
                <a:latin typeface="Avenir Black" charset="0"/>
                <a:ea typeface="Avenir Black" charset="0"/>
                <a:cs typeface="Avenir Black" charset="0"/>
              </a:rPr>
              <a:t>make decisions based on values.</a:t>
            </a:r>
          </a:p>
          <a:p>
            <a:endParaRPr lang="en-US" sz="3200" b="1" dirty="0">
              <a:solidFill>
                <a:srgbClr val="46B0D8"/>
              </a:solidFill>
              <a:latin typeface="Avenir Black" charset="0"/>
              <a:ea typeface="Avenir Black" charset="0"/>
              <a:cs typeface="Avenir Black" charset="0"/>
            </a:endParaRPr>
          </a:p>
          <a:p>
            <a:r>
              <a:rPr lang="en-US" sz="2400" b="1" dirty="0" smtClean="0">
                <a:solidFill>
                  <a:srgbClr val="46B0D8"/>
                </a:solidFill>
                <a:latin typeface="Avenir Black" charset="0"/>
                <a:ea typeface="Avenir Black" charset="0"/>
                <a:cs typeface="Avenir Black" charset="0"/>
              </a:rPr>
              <a:t>VALS </a:t>
            </a:r>
            <a:r>
              <a:rPr lang="en-US" sz="2400" b="1" dirty="0">
                <a:solidFill>
                  <a:srgbClr val="46B0D8"/>
                </a:solidFill>
                <a:latin typeface="Avenir Black" charset="0"/>
                <a:ea typeface="Avenir Black" charset="0"/>
                <a:cs typeface="Avenir Black" charset="0"/>
              </a:rPr>
              <a:t>segments US adults into eight distinct types—or mindsets—using a specific set of psychological traits and key demographics that drive consumer behavior.</a:t>
            </a:r>
          </a:p>
        </p:txBody>
      </p:sp>
      <p:sp>
        <p:nvSpPr>
          <p:cNvPr id="7" name="TextBox 6"/>
          <p:cNvSpPr txBox="1"/>
          <p:nvPr/>
        </p:nvSpPr>
        <p:spPr>
          <a:xfrm>
            <a:off x="601887" y="2967334"/>
            <a:ext cx="3028412" cy="923330"/>
          </a:xfrm>
          <a:prstGeom prst="rect">
            <a:avLst/>
          </a:prstGeom>
          <a:noFill/>
        </p:spPr>
        <p:txBody>
          <a:bodyPr wrap="square" rtlCol="0">
            <a:spAutoFit/>
          </a:bodyPr>
          <a:lstStyle/>
          <a:p>
            <a:r>
              <a:rPr lang="en-US" sz="5400" b="1" dirty="0" smtClean="0">
                <a:solidFill>
                  <a:prstClr val="white"/>
                </a:solidFill>
                <a:latin typeface="Avenir Black" charset="0"/>
                <a:ea typeface="Avenir Black" charset="0"/>
                <a:cs typeface="Avenir Black" charset="0"/>
              </a:rPr>
              <a:t>Why</a:t>
            </a:r>
            <a:endParaRPr lang="en-US" sz="5400" b="1" dirty="0">
              <a:solidFill>
                <a:prstClr val="white"/>
              </a:solidFill>
              <a:latin typeface="Avenir Black" charset="0"/>
              <a:ea typeface="Avenir Black" charset="0"/>
              <a:cs typeface="Avenir Black" charset="0"/>
            </a:endParaRPr>
          </a:p>
        </p:txBody>
      </p:sp>
    </p:spTree>
    <p:extLst>
      <p:ext uri="{BB962C8B-B14F-4D97-AF65-F5344CB8AC3E}">
        <p14:creationId xmlns:p14="http://schemas.microsoft.com/office/powerpoint/2010/main" val="69423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AE2E79D-D4EC-C04A-88F9-E40FD173B2EB}"/>
              </a:ext>
            </a:extLst>
          </p:cNvPr>
          <p:cNvSpPr/>
          <p:nvPr/>
        </p:nvSpPr>
        <p:spPr>
          <a:xfrm>
            <a:off x="0" y="0"/>
            <a:ext cx="12192000"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643B8C8B-6416-3548-A741-0DC9494D0D66}"/>
              </a:ext>
            </a:extLst>
          </p:cNvPr>
          <p:cNvPicPr>
            <a:picLocks noChangeAspect="1"/>
          </p:cNvPicPr>
          <p:nvPr/>
        </p:nvPicPr>
        <p:blipFill>
          <a:blip r:embed="rId2"/>
          <a:stretch>
            <a:fillRect/>
          </a:stretch>
        </p:blipFill>
        <p:spPr>
          <a:xfrm>
            <a:off x="10515600" y="6172200"/>
            <a:ext cx="1154600" cy="429768"/>
          </a:xfrm>
          <a:prstGeom prst="rect">
            <a:avLst/>
          </a:prstGeom>
        </p:spPr>
      </p:pic>
      <p:sp>
        <p:nvSpPr>
          <p:cNvPr id="9" name="Title 1">
            <a:extLst>
              <a:ext uri="{FF2B5EF4-FFF2-40B4-BE49-F238E27FC236}">
                <a16:creationId xmlns="" xmlns:a16="http://schemas.microsoft.com/office/drawing/2014/main" id="{25355653-4D73-1E44-A0AD-F12C922FBD7E}"/>
              </a:ext>
            </a:extLst>
          </p:cNvPr>
          <p:cNvSpPr txBox="1">
            <a:spLocks/>
          </p:cNvSpPr>
          <p:nvPr/>
        </p:nvSpPr>
        <p:spPr>
          <a:xfrm>
            <a:off x="577300" y="1956816"/>
            <a:ext cx="10515600" cy="3352800"/>
          </a:xfrm>
          <a:prstGeom prst="rect">
            <a:avLst/>
          </a:prstGeom>
        </p:spPr>
        <p:txBody>
          <a:bodyPr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9000" b="1" dirty="0" smtClean="0">
                <a:solidFill>
                  <a:prstClr val="white"/>
                </a:solidFill>
                <a:latin typeface="Avenir Black" panose="02000503020000020003" pitchFamily="2" charset="0"/>
              </a:rPr>
              <a:t>Guns</a:t>
            </a:r>
          </a:p>
          <a:p>
            <a:pPr>
              <a:lnSpc>
                <a:spcPct val="100000"/>
              </a:lnSpc>
            </a:pPr>
            <a:r>
              <a:rPr lang="en-US" sz="9000" b="1" dirty="0" smtClean="0">
                <a:solidFill>
                  <a:prstClr val="white"/>
                </a:solidFill>
                <a:latin typeface="Avenir Black" panose="02000503020000020003" pitchFamily="2" charset="0"/>
              </a:rPr>
              <a:t>Can’t</a:t>
            </a:r>
            <a:endParaRPr lang="en-US" sz="9000" b="1" dirty="0">
              <a:solidFill>
                <a:prstClr val="white"/>
              </a:solidFill>
              <a:latin typeface="Avenir Black" panose="02000503020000020003"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260" y="247501"/>
            <a:ext cx="4908924" cy="6354467"/>
          </a:xfrm>
          <a:prstGeom prst="rect">
            <a:avLst/>
          </a:prstGeom>
        </p:spPr>
      </p:pic>
    </p:spTree>
    <p:extLst>
      <p:ext uri="{BB962C8B-B14F-4D97-AF65-F5344CB8AC3E}">
        <p14:creationId xmlns:p14="http://schemas.microsoft.com/office/powerpoint/2010/main" val="149101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AE2E79D-D4EC-C04A-88F9-E40FD173B2EB}"/>
              </a:ext>
            </a:extLst>
          </p:cNvPr>
          <p:cNvSpPr/>
          <p:nvPr/>
        </p:nvSpPr>
        <p:spPr>
          <a:xfrm>
            <a:off x="0" y="0"/>
            <a:ext cx="12192000"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643B8C8B-6416-3548-A741-0DC9494D0D66}"/>
              </a:ext>
            </a:extLst>
          </p:cNvPr>
          <p:cNvPicPr>
            <a:picLocks noChangeAspect="1"/>
          </p:cNvPicPr>
          <p:nvPr/>
        </p:nvPicPr>
        <p:blipFill>
          <a:blip r:embed="rId3"/>
          <a:stretch>
            <a:fillRect/>
          </a:stretch>
        </p:blipFill>
        <p:spPr>
          <a:xfrm>
            <a:off x="10515600" y="6172200"/>
            <a:ext cx="1154600" cy="429768"/>
          </a:xfrm>
          <a:prstGeom prst="rect">
            <a:avLst/>
          </a:prstGeom>
        </p:spPr>
      </p:pic>
      <p:sp>
        <p:nvSpPr>
          <p:cNvPr id="9" name="Title 1">
            <a:extLst>
              <a:ext uri="{FF2B5EF4-FFF2-40B4-BE49-F238E27FC236}">
                <a16:creationId xmlns="" xmlns:a16="http://schemas.microsoft.com/office/drawing/2014/main" id="{25355653-4D73-1E44-A0AD-F12C922FBD7E}"/>
              </a:ext>
            </a:extLst>
          </p:cNvPr>
          <p:cNvSpPr txBox="1">
            <a:spLocks/>
          </p:cNvSpPr>
          <p:nvPr/>
        </p:nvSpPr>
        <p:spPr>
          <a:xfrm>
            <a:off x="577300" y="1956816"/>
            <a:ext cx="10515600" cy="3352800"/>
          </a:xfrm>
          <a:prstGeom prst="rect">
            <a:avLst/>
          </a:prstGeom>
        </p:spPr>
        <p:txBody>
          <a:bodyPr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9000" b="1" dirty="0" smtClean="0">
                <a:solidFill>
                  <a:prstClr val="white"/>
                </a:solidFill>
                <a:latin typeface="Avenir Black" panose="02000503020000020003" pitchFamily="2" charset="0"/>
              </a:rPr>
              <a:t>Guns</a:t>
            </a:r>
          </a:p>
          <a:p>
            <a:pPr>
              <a:lnSpc>
                <a:spcPct val="100000"/>
              </a:lnSpc>
            </a:pPr>
            <a:r>
              <a:rPr lang="en-US" sz="9000" b="1" dirty="0" smtClean="0">
                <a:solidFill>
                  <a:prstClr val="white"/>
                </a:solidFill>
                <a:latin typeface="Avenir Black" panose="02000503020000020003" pitchFamily="2" charset="0"/>
              </a:rPr>
              <a:t>Can’t</a:t>
            </a:r>
            <a:endParaRPr lang="en-US" sz="9000" b="1" dirty="0">
              <a:solidFill>
                <a:prstClr val="white"/>
              </a:solidFill>
              <a:latin typeface="Avenir Black" panose="02000503020000020003" pitchFamily="2" charset="0"/>
            </a:endParaRPr>
          </a:p>
        </p:txBody>
      </p:sp>
      <p:sp>
        <p:nvSpPr>
          <p:cNvPr id="3" name="TextBox 2"/>
          <p:cNvSpPr txBox="1"/>
          <p:nvPr/>
        </p:nvSpPr>
        <p:spPr>
          <a:xfrm>
            <a:off x="-539644" y="5997212"/>
            <a:ext cx="6866996" cy="461665"/>
          </a:xfrm>
          <a:prstGeom prst="rect">
            <a:avLst/>
          </a:prstGeom>
          <a:noFill/>
        </p:spPr>
        <p:txBody>
          <a:bodyPr wrap="square" rtlCol="0">
            <a:spAutoFit/>
          </a:bodyPr>
          <a:lstStyle/>
          <a:p>
            <a:pPr algn="ctr"/>
            <a:r>
              <a:rPr lang="en-US" sz="2400" b="1" dirty="0" err="1" smtClean="0">
                <a:solidFill>
                  <a:schemeClr val="bg1"/>
                </a:solidFill>
                <a:latin typeface="Avenir Black" charset="0"/>
                <a:ea typeface="Avenir Black" charset="0"/>
                <a:cs typeface="Avenir Black" charset="0"/>
              </a:rPr>
              <a:t>charmeckschools.com</a:t>
            </a:r>
            <a:r>
              <a:rPr lang="en-US" sz="2400" b="1" dirty="0" smtClean="0">
                <a:solidFill>
                  <a:schemeClr val="bg1"/>
                </a:solidFill>
                <a:latin typeface="Avenir Black" charset="0"/>
                <a:ea typeface="Avenir Black" charset="0"/>
                <a:cs typeface="Avenir Black" charset="0"/>
              </a:rPr>
              <a:t>/</a:t>
            </a:r>
            <a:r>
              <a:rPr lang="en-US" sz="2400" b="1" dirty="0" err="1" smtClean="0">
                <a:solidFill>
                  <a:schemeClr val="bg1"/>
                </a:solidFill>
                <a:latin typeface="Avenir Black" charset="0"/>
                <a:ea typeface="Avenir Black" charset="0"/>
                <a:cs typeface="Avenir Black" charset="0"/>
              </a:rPr>
              <a:t>gunscant</a:t>
            </a:r>
            <a:endParaRPr lang="en-US" sz="2400" b="1" dirty="0">
              <a:solidFill>
                <a:schemeClr val="bg1"/>
              </a:solidFill>
              <a:latin typeface="Avenir Black" charset="0"/>
              <a:ea typeface="Avenir Black" charset="0"/>
              <a:cs typeface="Avenir Black"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061" y="311800"/>
            <a:ext cx="6083300" cy="5286290"/>
          </a:xfrm>
          <a:prstGeom prst="rect">
            <a:avLst/>
          </a:prstGeom>
        </p:spPr>
      </p:pic>
    </p:spTree>
    <p:extLst>
      <p:ext uri="{BB962C8B-B14F-4D97-AF65-F5344CB8AC3E}">
        <p14:creationId xmlns:p14="http://schemas.microsoft.com/office/powerpoint/2010/main" val="10672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AE2E79D-D4EC-C04A-88F9-E40FD173B2EB}"/>
              </a:ext>
            </a:extLst>
          </p:cNvPr>
          <p:cNvSpPr/>
          <p:nvPr/>
        </p:nvSpPr>
        <p:spPr>
          <a:xfrm>
            <a:off x="0" y="0"/>
            <a:ext cx="12192000"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643B8C8B-6416-3548-A741-0DC9494D0D66}"/>
              </a:ext>
            </a:extLst>
          </p:cNvPr>
          <p:cNvPicPr>
            <a:picLocks noChangeAspect="1"/>
          </p:cNvPicPr>
          <p:nvPr/>
        </p:nvPicPr>
        <p:blipFill>
          <a:blip r:embed="rId2"/>
          <a:stretch>
            <a:fillRect/>
          </a:stretch>
        </p:blipFill>
        <p:spPr>
          <a:xfrm>
            <a:off x="10515600" y="6172200"/>
            <a:ext cx="1154600" cy="429768"/>
          </a:xfrm>
          <a:prstGeom prst="rect">
            <a:avLst/>
          </a:prstGeom>
        </p:spPr>
      </p:pic>
      <p:sp>
        <p:nvSpPr>
          <p:cNvPr id="9" name="Title 1">
            <a:extLst>
              <a:ext uri="{FF2B5EF4-FFF2-40B4-BE49-F238E27FC236}">
                <a16:creationId xmlns="" xmlns:a16="http://schemas.microsoft.com/office/drawing/2014/main" id="{25355653-4D73-1E44-A0AD-F12C922FBD7E}"/>
              </a:ext>
            </a:extLst>
          </p:cNvPr>
          <p:cNvSpPr txBox="1">
            <a:spLocks/>
          </p:cNvSpPr>
          <p:nvPr/>
        </p:nvSpPr>
        <p:spPr>
          <a:xfrm>
            <a:off x="322467" y="2698280"/>
            <a:ext cx="10515600" cy="3352800"/>
          </a:xfrm>
          <a:prstGeom prst="rect">
            <a:avLst/>
          </a:prstGeom>
        </p:spPr>
        <p:txBody>
          <a:bodyPr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9000" b="1" dirty="0" smtClean="0">
                <a:solidFill>
                  <a:prstClr val="white"/>
                </a:solidFill>
                <a:latin typeface="Avenir Black" panose="02000503020000020003" pitchFamily="2" charset="0"/>
              </a:rPr>
              <a:t>Lessons</a:t>
            </a:r>
            <a:endParaRPr lang="en-US" sz="9000" b="1" dirty="0">
              <a:solidFill>
                <a:prstClr val="white"/>
              </a:solidFill>
              <a:latin typeface="Avenir Black" panose="02000503020000020003" pitchFamily="2" charset="0"/>
            </a:endParaRPr>
          </a:p>
        </p:txBody>
      </p:sp>
      <p:sp>
        <p:nvSpPr>
          <p:cNvPr id="3" name="TextBox 2"/>
          <p:cNvSpPr txBox="1"/>
          <p:nvPr/>
        </p:nvSpPr>
        <p:spPr>
          <a:xfrm>
            <a:off x="5169198" y="1891360"/>
            <a:ext cx="6857910" cy="3108543"/>
          </a:xfrm>
          <a:prstGeom prst="rect">
            <a:avLst/>
          </a:prstGeom>
          <a:noFill/>
        </p:spPr>
        <p:txBody>
          <a:bodyPr wrap="square" rtlCol="0">
            <a:spAutoFit/>
          </a:bodyPr>
          <a:lstStyle/>
          <a:p>
            <a:pPr marL="457200" indent="-457200">
              <a:buFont typeface="Arial" charset="0"/>
              <a:buChar char="•"/>
            </a:pPr>
            <a:r>
              <a:rPr lang="en-US" sz="2800" b="1" dirty="0" smtClean="0">
                <a:solidFill>
                  <a:schemeClr val="bg1"/>
                </a:solidFill>
                <a:latin typeface="Avenir Black" charset="0"/>
                <a:ea typeface="Avenir Black" charset="0"/>
                <a:cs typeface="Avenir Black" charset="0"/>
              </a:rPr>
              <a:t>Let students lead</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Careful about student images</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Be real about the impact</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Let it emerge rather than pop</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Test, test, test</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Expect a long timeline</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Lift up context with other efforts</a:t>
            </a:r>
          </a:p>
        </p:txBody>
      </p:sp>
    </p:spTree>
    <p:extLst>
      <p:ext uri="{BB962C8B-B14F-4D97-AF65-F5344CB8AC3E}">
        <p14:creationId xmlns:p14="http://schemas.microsoft.com/office/powerpoint/2010/main" val="93756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64298" y="3969834"/>
            <a:ext cx="184731"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08" y="-1538481"/>
            <a:ext cx="9998440" cy="9998440"/>
          </a:xfrm>
          <a:prstGeom prst="rect">
            <a:avLst/>
          </a:prstGeom>
        </p:spPr>
      </p:pic>
    </p:spTree>
    <p:extLst>
      <p:ext uri="{BB962C8B-B14F-4D97-AF65-F5344CB8AC3E}">
        <p14:creationId xmlns:p14="http://schemas.microsoft.com/office/powerpoint/2010/main" val="101044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071965F-AD9B-6341-835C-4C58ED05F8C2}"/>
              </a:ext>
            </a:extLst>
          </p:cNvPr>
          <p:cNvPicPr>
            <a:picLocks noChangeAspect="1"/>
          </p:cNvPicPr>
          <p:nvPr/>
        </p:nvPicPr>
        <p:blipFill>
          <a:blip r:embed="rId2"/>
          <a:stretch>
            <a:fillRect/>
          </a:stretch>
        </p:blipFill>
        <p:spPr>
          <a:xfrm>
            <a:off x="-4266441" y="-4141694"/>
            <a:ext cx="20348829" cy="15724093"/>
          </a:xfrm>
          <a:prstGeom prst="rect">
            <a:avLst/>
          </a:prstGeom>
        </p:spPr>
      </p:pic>
      <p:pic>
        <p:nvPicPr>
          <p:cNvPr id="5" name="Picture 4">
            <a:extLst>
              <a:ext uri="{FF2B5EF4-FFF2-40B4-BE49-F238E27FC236}">
                <a16:creationId xmlns="" xmlns:a16="http://schemas.microsoft.com/office/drawing/2014/main" id="{643B8C8B-6416-3548-A741-0DC9494D0D66}"/>
              </a:ext>
            </a:extLst>
          </p:cNvPr>
          <p:cNvPicPr>
            <a:picLocks noChangeAspect="1"/>
          </p:cNvPicPr>
          <p:nvPr/>
        </p:nvPicPr>
        <p:blipFill>
          <a:blip r:embed="rId3"/>
          <a:stretch>
            <a:fillRect/>
          </a:stretch>
        </p:blipFill>
        <p:spPr>
          <a:xfrm>
            <a:off x="409903" y="6156435"/>
            <a:ext cx="1154600" cy="429768"/>
          </a:xfrm>
          <a:prstGeom prst="rect">
            <a:avLst/>
          </a:prstGeom>
        </p:spPr>
      </p:pic>
    </p:spTree>
    <p:extLst>
      <p:ext uri="{BB962C8B-B14F-4D97-AF65-F5344CB8AC3E}">
        <p14:creationId xmlns:p14="http://schemas.microsoft.com/office/powerpoint/2010/main" val="109924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
        <p:cNvGrpSpPr/>
        <p:nvPr/>
      </p:nvGrpSpPr>
      <p:grpSpPr>
        <a:xfrm>
          <a:off x="0" y="0"/>
          <a:ext cx="0" cy="0"/>
          <a:chOff x="0" y="0"/>
          <a:chExt cx="0" cy="0"/>
        </a:xfrm>
      </p:grpSpPr>
      <p:sp>
        <p:nvSpPr>
          <p:cNvPr id="3" name="TextBox 2"/>
          <p:cNvSpPr txBox="1"/>
          <p:nvPr/>
        </p:nvSpPr>
        <p:spPr>
          <a:xfrm>
            <a:off x="188976" y="1944646"/>
            <a:ext cx="3066288" cy="2800767"/>
          </a:xfrm>
          <a:prstGeom prst="rect">
            <a:avLst/>
          </a:prstGeom>
          <a:noFill/>
        </p:spPr>
        <p:txBody>
          <a:bodyPr wrap="square" rtlCol="0">
            <a:spAutoFit/>
          </a:bodyPr>
          <a:lstStyle/>
          <a:p>
            <a:r>
              <a:rPr lang="en-US" sz="4000" b="1" dirty="0">
                <a:solidFill>
                  <a:prstClr val="white"/>
                </a:solidFill>
                <a:latin typeface="Avenir Black" charset="0"/>
                <a:ea typeface="Avenir Black" charset="0"/>
                <a:cs typeface="Avenir Black" charset="0"/>
              </a:rPr>
              <a:t>What Matters Most</a:t>
            </a:r>
          </a:p>
          <a:p>
            <a:r>
              <a:rPr lang="en-US" sz="2800" b="1" dirty="0">
                <a:solidFill>
                  <a:prstClr val="white"/>
                </a:solidFill>
                <a:latin typeface="Avenir Black" charset="0"/>
                <a:ea typeface="Avenir Black" charset="0"/>
                <a:cs typeface="Avenir Black" charset="0"/>
              </a:rPr>
              <a:t>2024 CMS Strategic Plan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075" y="445516"/>
            <a:ext cx="4610949" cy="617474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735" y="445516"/>
            <a:ext cx="4728869" cy="6156452"/>
          </a:xfrm>
          <a:prstGeom prst="rect">
            <a:avLst/>
          </a:prstGeom>
        </p:spPr>
      </p:pic>
    </p:spTree>
    <p:extLst>
      <p:ext uri="{BB962C8B-B14F-4D97-AF65-F5344CB8AC3E}">
        <p14:creationId xmlns:p14="http://schemas.microsoft.com/office/powerpoint/2010/main" val="12656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AE2E79D-D4EC-C04A-88F9-E40FD173B2EB}"/>
              </a:ext>
            </a:extLst>
          </p:cNvPr>
          <p:cNvSpPr/>
          <p:nvPr/>
        </p:nvSpPr>
        <p:spPr>
          <a:xfrm>
            <a:off x="0" y="0"/>
            <a:ext cx="12192000"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643B8C8B-6416-3548-A741-0DC9494D0D66}"/>
              </a:ext>
            </a:extLst>
          </p:cNvPr>
          <p:cNvPicPr>
            <a:picLocks noChangeAspect="1"/>
          </p:cNvPicPr>
          <p:nvPr/>
        </p:nvPicPr>
        <p:blipFill>
          <a:blip r:embed="rId2"/>
          <a:stretch>
            <a:fillRect/>
          </a:stretch>
        </p:blipFill>
        <p:spPr>
          <a:xfrm>
            <a:off x="10515600" y="6172200"/>
            <a:ext cx="1154600" cy="429768"/>
          </a:xfrm>
          <a:prstGeom prst="rect">
            <a:avLst/>
          </a:prstGeom>
        </p:spPr>
      </p:pic>
      <p:sp>
        <p:nvSpPr>
          <p:cNvPr id="9" name="Title 1">
            <a:extLst>
              <a:ext uri="{FF2B5EF4-FFF2-40B4-BE49-F238E27FC236}">
                <a16:creationId xmlns="" xmlns:a16="http://schemas.microsoft.com/office/drawing/2014/main" id="{25355653-4D73-1E44-A0AD-F12C922FBD7E}"/>
              </a:ext>
            </a:extLst>
          </p:cNvPr>
          <p:cNvSpPr txBox="1">
            <a:spLocks/>
          </p:cNvSpPr>
          <p:nvPr/>
        </p:nvSpPr>
        <p:spPr>
          <a:xfrm>
            <a:off x="322467" y="2698280"/>
            <a:ext cx="10515600" cy="3352800"/>
          </a:xfrm>
          <a:prstGeom prst="rect">
            <a:avLst/>
          </a:prstGeom>
        </p:spPr>
        <p:txBody>
          <a:bodyPr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9000" b="1" dirty="0" smtClean="0">
                <a:solidFill>
                  <a:prstClr val="white"/>
                </a:solidFill>
                <a:latin typeface="Avenir Black" panose="02000503020000020003" pitchFamily="2" charset="0"/>
              </a:rPr>
              <a:t>Context</a:t>
            </a:r>
            <a:endParaRPr lang="en-US" sz="9000" b="1" dirty="0">
              <a:solidFill>
                <a:prstClr val="white"/>
              </a:solidFill>
              <a:latin typeface="Avenir Black" panose="02000503020000020003" pitchFamily="2" charset="0"/>
            </a:endParaRPr>
          </a:p>
        </p:txBody>
      </p:sp>
      <p:sp>
        <p:nvSpPr>
          <p:cNvPr id="3" name="TextBox 2"/>
          <p:cNvSpPr txBox="1"/>
          <p:nvPr/>
        </p:nvSpPr>
        <p:spPr>
          <a:xfrm>
            <a:off x="5334090" y="2305615"/>
            <a:ext cx="6857910" cy="2246769"/>
          </a:xfrm>
          <a:prstGeom prst="rect">
            <a:avLst/>
          </a:prstGeom>
          <a:noFill/>
        </p:spPr>
        <p:txBody>
          <a:bodyPr wrap="square" rtlCol="0">
            <a:spAutoFit/>
          </a:bodyPr>
          <a:lstStyle/>
          <a:p>
            <a:pPr marL="457200" indent="-457200">
              <a:buFont typeface="Arial" charset="0"/>
              <a:buChar char="•"/>
            </a:pPr>
            <a:r>
              <a:rPr lang="en-US" sz="2800" b="1" dirty="0" smtClean="0">
                <a:solidFill>
                  <a:schemeClr val="bg1"/>
                </a:solidFill>
                <a:latin typeface="Avenir Black" charset="0"/>
                <a:ea typeface="Avenir Black" charset="0"/>
                <a:cs typeface="Avenir Black" charset="0"/>
              </a:rPr>
              <a:t>Rising gun violence in community</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Tragedy at Butler High School</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Community concerned</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A range of responses and actions</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Mental health is key</a:t>
            </a:r>
          </a:p>
        </p:txBody>
      </p:sp>
    </p:spTree>
    <p:extLst>
      <p:ext uri="{BB962C8B-B14F-4D97-AF65-F5344CB8AC3E}">
        <p14:creationId xmlns:p14="http://schemas.microsoft.com/office/powerpoint/2010/main" val="4570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B42DA33-594A-004E-B991-7A5528844D5C}"/>
              </a:ext>
            </a:extLst>
          </p:cNvPr>
          <p:cNvSpPr/>
          <p:nvPr/>
        </p:nvSpPr>
        <p:spPr>
          <a:xfrm>
            <a:off x="0" y="-1"/>
            <a:ext cx="3075709"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n-US" sz="1400" kern="0" dirty="0" smtClean="0">
                <a:solidFill>
                  <a:srgbClr val="212121"/>
                </a:solidFill>
                <a:sym typeface="Arial"/>
              </a:rPr>
              <a:t>s</a:t>
            </a:r>
            <a:endParaRPr lang="en-US" sz="1400" kern="0" dirty="0">
              <a:solidFill>
                <a:srgbClr val="212121"/>
              </a:solidFill>
              <a:sym typeface="Arial"/>
            </a:endParaRPr>
          </a:p>
        </p:txBody>
      </p:sp>
      <p:sp>
        <p:nvSpPr>
          <p:cNvPr id="6" name="TextBox 5"/>
          <p:cNvSpPr txBox="1"/>
          <p:nvPr/>
        </p:nvSpPr>
        <p:spPr>
          <a:xfrm>
            <a:off x="121256" y="2988151"/>
            <a:ext cx="3028412" cy="707886"/>
          </a:xfrm>
          <a:prstGeom prst="rect">
            <a:avLst/>
          </a:prstGeom>
          <a:noFill/>
        </p:spPr>
        <p:txBody>
          <a:bodyPr wrap="square" rtlCol="0">
            <a:spAutoFit/>
          </a:bodyPr>
          <a:lstStyle/>
          <a:p>
            <a:r>
              <a:rPr lang="en-US" sz="4000" b="1" dirty="0" smtClean="0">
                <a:solidFill>
                  <a:prstClr val="white"/>
                </a:solidFill>
                <a:latin typeface="Avenir Black" charset="0"/>
                <a:ea typeface="Avenir Black" charset="0"/>
                <a:cs typeface="Avenir Black" charset="0"/>
              </a:rPr>
              <a:t>Positioning</a:t>
            </a:r>
          </a:p>
        </p:txBody>
      </p:sp>
      <p:sp>
        <p:nvSpPr>
          <p:cNvPr id="5" name="Rectangle 4"/>
          <p:cNvSpPr/>
          <p:nvPr/>
        </p:nvSpPr>
        <p:spPr>
          <a:xfrm>
            <a:off x="4061012" y="416859"/>
            <a:ext cx="1896035"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27423" y="416859"/>
            <a:ext cx="7542918" cy="87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924" y="85706"/>
            <a:ext cx="8653229" cy="6686586"/>
          </a:xfrm>
          <a:prstGeom prst="rect">
            <a:avLst/>
          </a:prstGeom>
        </p:spPr>
      </p:pic>
    </p:spTree>
    <p:extLst>
      <p:ext uri="{BB962C8B-B14F-4D97-AF65-F5344CB8AC3E}">
        <p14:creationId xmlns:p14="http://schemas.microsoft.com/office/powerpoint/2010/main" val="8506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AE2E79D-D4EC-C04A-88F9-E40FD173B2EB}"/>
              </a:ext>
            </a:extLst>
          </p:cNvPr>
          <p:cNvSpPr/>
          <p:nvPr/>
        </p:nvSpPr>
        <p:spPr>
          <a:xfrm>
            <a:off x="0" y="0"/>
            <a:ext cx="12192000"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643B8C8B-6416-3548-A741-0DC9494D0D66}"/>
              </a:ext>
            </a:extLst>
          </p:cNvPr>
          <p:cNvPicPr>
            <a:picLocks noChangeAspect="1"/>
          </p:cNvPicPr>
          <p:nvPr/>
        </p:nvPicPr>
        <p:blipFill>
          <a:blip r:embed="rId2"/>
          <a:stretch>
            <a:fillRect/>
          </a:stretch>
        </p:blipFill>
        <p:spPr>
          <a:xfrm>
            <a:off x="10515600" y="6172200"/>
            <a:ext cx="1154600" cy="429768"/>
          </a:xfrm>
          <a:prstGeom prst="rect">
            <a:avLst/>
          </a:prstGeom>
        </p:spPr>
      </p:pic>
      <p:sp>
        <p:nvSpPr>
          <p:cNvPr id="9" name="Title 1">
            <a:extLst>
              <a:ext uri="{FF2B5EF4-FFF2-40B4-BE49-F238E27FC236}">
                <a16:creationId xmlns="" xmlns:a16="http://schemas.microsoft.com/office/drawing/2014/main" id="{25355653-4D73-1E44-A0AD-F12C922FBD7E}"/>
              </a:ext>
            </a:extLst>
          </p:cNvPr>
          <p:cNvSpPr txBox="1">
            <a:spLocks/>
          </p:cNvSpPr>
          <p:nvPr/>
        </p:nvSpPr>
        <p:spPr>
          <a:xfrm>
            <a:off x="1386769" y="2698280"/>
            <a:ext cx="10515600" cy="3352800"/>
          </a:xfrm>
          <a:prstGeom prst="rect">
            <a:avLst/>
          </a:prstGeom>
        </p:spPr>
        <p:txBody>
          <a:bodyPr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9000" b="1" dirty="0" smtClean="0">
                <a:solidFill>
                  <a:prstClr val="white"/>
                </a:solidFill>
                <a:latin typeface="Avenir Black" panose="02000503020000020003" pitchFamily="2" charset="0"/>
              </a:rPr>
              <a:t>Is that it?</a:t>
            </a:r>
            <a:endParaRPr lang="en-US" sz="9000" b="1" dirty="0">
              <a:solidFill>
                <a:prstClr val="white"/>
              </a:solidFill>
              <a:latin typeface="Avenir Black" panose="02000503020000020003" pitchFamily="2" charset="0"/>
            </a:endParaRPr>
          </a:p>
        </p:txBody>
      </p:sp>
    </p:spTree>
    <p:extLst>
      <p:ext uri="{BB962C8B-B14F-4D97-AF65-F5344CB8AC3E}">
        <p14:creationId xmlns:p14="http://schemas.microsoft.com/office/powerpoint/2010/main" val="133819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AE2E79D-D4EC-C04A-88F9-E40FD173B2EB}"/>
              </a:ext>
            </a:extLst>
          </p:cNvPr>
          <p:cNvSpPr/>
          <p:nvPr/>
        </p:nvSpPr>
        <p:spPr>
          <a:xfrm>
            <a:off x="0" y="0"/>
            <a:ext cx="12192000"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643B8C8B-6416-3548-A741-0DC9494D0D66}"/>
              </a:ext>
            </a:extLst>
          </p:cNvPr>
          <p:cNvPicPr>
            <a:picLocks noChangeAspect="1"/>
          </p:cNvPicPr>
          <p:nvPr/>
        </p:nvPicPr>
        <p:blipFill>
          <a:blip r:embed="rId2"/>
          <a:stretch>
            <a:fillRect/>
          </a:stretch>
        </p:blipFill>
        <p:spPr>
          <a:xfrm>
            <a:off x="10515600" y="6172200"/>
            <a:ext cx="1154600" cy="429768"/>
          </a:xfrm>
          <a:prstGeom prst="rect">
            <a:avLst/>
          </a:prstGeom>
        </p:spPr>
      </p:pic>
      <p:sp>
        <p:nvSpPr>
          <p:cNvPr id="9" name="Title 1">
            <a:extLst>
              <a:ext uri="{FF2B5EF4-FFF2-40B4-BE49-F238E27FC236}">
                <a16:creationId xmlns="" xmlns:a16="http://schemas.microsoft.com/office/drawing/2014/main" id="{25355653-4D73-1E44-A0AD-F12C922FBD7E}"/>
              </a:ext>
            </a:extLst>
          </p:cNvPr>
          <p:cNvSpPr txBox="1">
            <a:spLocks/>
          </p:cNvSpPr>
          <p:nvPr/>
        </p:nvSpPr>
        <p:spPr>
          <a:xfrm>
            <a:off x="593985" y="2574586"/>
            <a:ext cx="4182435" cy="1708828"/>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prstClr val="white"/>
                </a:solidFill>
                <a:latin typeface="Avenir Black" panose="02000503020000020003" pitchFamily="2" charset="0"/>
              </a:rPr>
              <a:t>A social</a:t>
            </a:r>
          </a:p>
          <a:p>
            <a:pPr>
              <a:lnSpc>
                <a:spcPct val="100000"/>
              </a:lnSpc>
            </a:pPr>
            <a:r>
              <a:rPr lang="en-US" b="1" dirty="0" smtClean="0">
                <a:solidFill>
                  <a:prstClr val="white"/>
                </a:solidFill>
                <a:latin typeface="Avenir Black" panose="02000503020000020003" pitchFamily="2" charset="0"/>
              </a:rPr>
              <a:t>approach</a:t>
            </a:r>
          </a:p>
        </p:txBody>
      </p:sp>
      <p:sp>
        <p:nvSpPr>
          <p:cNvPr id="3" name="TextBox 2"/>
          <p:cNvSpPr txBox="1"/>
          <p:nvPr/>
        </p:nvSpPr>
        <p:spPr>
          <a:xfrm>
            <a:off x="5220503" y="1443841"/>
            <a:ext cx="6180944" cy="3970318"/>
          </a:xfrm>
          <a:prstGeom prst="rect">
            <a:avLst/>
          </a:prstGeom>
          <a:noFill/>
        </p:spPr>
        <p:txBody>
          <a:bodyPr wrap="square" rtlCol="0">
            <a:spAutoFit/>
          </a:bodyPr>
          <a:lstStyle/>
          <a:p>
            <a:pPr marL="457200" indent="-457200">
              <a:buFont typeface="Arial" charset="0"/>
              <a:buChar char="•"/>
            </a:pPr>
            <a:r>
              <a:rPr lang="en-US" sz="2800" b="1" dirty="0" smtClean="0">
                <a:solidFill>
                  <a:schemeClr val="bg1"/>
                </a:solidFill>
                <a:latin typeface="Avenir Black" charset="0"/>
                <a:ea typeface="Avenir Black" charset="0"/>
                <a:cs typeface="Avenir Black" charset="0"/>
              </a:rPr>
              <a:t>About </a:t>
            </a:r>
            <a:r>
              <a:rPr lang="en-US" sz="2800" b="1" smtClean="0">
                <a:solidFill>
                  <a:schemeClr val="bg1"/>
                </a:solidFill>
                <a:latin typeface="Avenir Black" charset="0"/>
                <a:ea typeface="Avenir Black" charset="0"/>
                <a:cs typeface="Avenir Black" charset="0"/>
              </a:rPr>
              <a:t>culture change</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Not “to” but “with” and “of”</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Interactive</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Creating rather than obeying</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Emphasis on empowerment</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Primarily digital to reach scale</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Focus on students</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Friendly</a:t>
            </a:r>
          </a:p>
          <a:p>
            <a:pPr marL="457200" indent="-457200">
              <a:buFont typeface="Arial" charset="0"/>
              <a:buChar char="•"/>
            </a:pPr>
            <a:r>
              <a:rPr lang="en-US" sz="2800" b="1" dirty="0" smtClean="0">
                <a:solidFill>
                  <a:schemeClr val="bg1"/>
                </a:solidFill>
                <a:latin typeface="Avenir Black" charset="0"/>
                <a:ea typeface="Avenir Black" charset="0"/>
                <a:cs typeface="Avenir Black" charset="0"/>
              </a:rPr>
              <a:t>Fun</a:t>
            </a:r>
            <a:endParaRPr lang="en-US" sz="2800" b="1" dirty="0">
              <a:solidFill>
                <a:schemeClr val="bg1"/>
              </a:solidFill>
              <a:latin typeface="Avenir Black" charset="0"/>
              <a:ea typeface="Avenir Black" charset="0"/>
              <a:cs typeface="Avenir Black" charset="0"/>
            </a:endParaRPr>
          </a:p>
        </p:txBody>
      </p:sp>
    </p:spTree>
    <p:extLst>
      <p:ext uri="{BB962C8B-B14F-4D97-AF65-F5344CB8AC3E}">
        <p14:creationId xmlns:p14="http://schemas.microsoft.com/office/powerpoint/2010/main" val="186925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B42DA33-594A-004E-B991-7A5528844D5C}"/>
              </a:ext>
            </a:extLst>
          </p:cNvPr>
          <p:cNvSpPr/>
          <p:nvPr/>
        </p:nvSpPr>
        <p:spPr>
          <a:xfrm>
            <a:off x="0" y="-1"/>
            <a:ext cx="3075709"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dirty="0">
              <a:solidFill>
                <a:srgbClr val="212121"/>
              </a:solidFill>
              <a:sym typeface="Arial"/>
            </a:endParaRPr>
          </a:p>
        </p:txBody>
      </p:sp>
      <p:sp>
        <p:nvSpPr>
          <p:cNvPr id="6" name="TextBox 5"/>
          <p:cNvSpPr txBox="1"/>
          <p:nvPr/>
        </p:nvSpPr>
        <p:spPr>
          <a:xfrm>
            <a:off x="601887" y="2967334"/>
            <a:ext cx="3028412" cy="923330"/>
          </a:xfrm>
          <a:prstGeom prst="rect">
            <a:avLst/>
          </a:prstGeom>
          <a:noFill/>
        </p:spPr>
        <p:txBody>
          <a:bodyPr wrap="square" rtlCol="0">
            <a:spAutoFit/>
          </a:bodyPr>
          <a:lstStyle/>
          <a:p>
            <a:r>
              <a:rPr lang="en-US" sz="5400" b="1" dirty="0" smtClean="0">
                <a:solidFill>
                  <a:prstClr val="white"/>
                </a:solidFill>
                <a:latin typeface="Avenir Black" charset="0"/>
                <a:ea typeface="Avenir Black" charset="0"/>
                <a:cs typeface="Avenir Black" charset="0"/>
              </a:rPr>
              <a:t>Why</a:t>
            </a:r>
            <a:endParaRPr lang="en-US" sz="5400" b="1" dirty="0">
              <a:solidFill>
                <a:prstClr val="white"/>
              </a:solidFill>
              <a:latin typeface="Avenir Black" charset="0"/>
              <a:ea typeface="Avenir Black" charset="0"/>
              <a:cs typeface="Avenir Black" charset="0"/>
            </a:endParaRPr>
          </a:p>
        </p:txBody>
      </p:sp>
      <p:pic>
        <p:nvPicPr>
          <p:cNvPr id="5" name="Picture 4" descr="A young boy sitting at a table&#10;&#10;Description automatically generated">
            <a:extLst>
              <a:ext uri="{FF2B5EF4-FFF2-40B4-BE49-F238E27FC236}">
                <a16:creationId xmlns:a16="http://schemas.microsoft.com/office/drawing/2014/main" xmlns="" id="{BD889F1C-7E71-4745-A846-46EF36C43640}"/>
              </a:ext>
            </a:extLst>
          </p:cNvPr>
          <p:cNvPicPr>
            <a:picLocks noChangeAspect="1"/>
          </p:cNvPicPr>
          <p:nvPr/>
        </p:nvPicPr>
        <p:blipFill rotWithShape="1">
          <a:blip r:embed="rId2"/>
          <a:srcRect t="12307" r="1747" b="4792"/>
          <a:stretch/>
        </p:blipFill>
        <p:spPr>
          <a:xfrm>
            <a:off x="3075709" y="0"/>
            <a:ext cx="12218031" cy="6872643"/>
          </a:xfrm>
          <a:prstGeom prst="rect">
            <a:avLst/>
          </a:prstGeom>
        </p:spPr>
      </p:pic>
      <p:sp>
        <p:nvSpPr>
          <p:cNvPr id="7" name="TextBox 6"/>
          <p:cNvSpPr txBox="1"/>
          <p:nvPr/>
        </p:nvSpPr>
        <p:spPr>
          <a:xfrm>
            <a:off x="3630299" y="2256019"/>
            <a:ext cx="3808756" cy="2123658"/>
          </a:xfrm>
          <a:prstGeom prst="rect">
            <a:avLst/>
          </a:prstGeom>
          <a:noFill/>
        </p:spPr>
        <p:txBody>
          <a:bodyPr wrap="square" rtlCol="0">
            <a:spAutoFit/>
          </a:bodyPr>
          <a:lstStyle/>
          <a:p>
            <a:r>
              <a:rPr lang="en-US" sz="4400" b="1" dirty="0" smtClean="0">
                <a:solidFill>
                  <a:srgbClr val="46B0D8"/>
                </a:solidFill>
                <a:latin typeface="Avenir Black" charset="0"/>
                <a:ea typeface="Avenir Black" charset="0"/>
                <a:cs typeface="Avenir Black" charset="0"/>
              </a:rPr>
              <a:t>We are</a:t>
            </a:r>
          </a:p>
          <a:p>
            <a:r>
              <a:rPr lang="en-US" sz="4400" b="1" dirty="0">
                <a:solidFill>
                  <a:srgbClr val="46B0D8"/>
                </a:solidFill>
                <a:latin typeface="Avenir Black" charset="0"/>
                <a:ea typeface="Avenir Black" charset="0"/>
                <a:cs typeface="Avenir Black" charset="0"/>
              </a:rPr>
              <a:t>s</a:t>
            </a:r>
            <a:r>
              <a:rPr lang="en-US" sz="4400" b="1" dirty="0" smtClean="0">
                <a:solidFill>
                  <a:srgbClr val="46B0D8"/>
                </a:solidFill>
                <a:latin typeface="Avenir Black" charset="0"/>
                <a:ea typeface="Avenir Black" charset="0"/>
                <a:cs typeface="Avenir Black" charset="0"/>
              </a:rPr>
              <a:t>ocial</a:t>
            </a:r>
          </a:p>
          <a:p>
            <a:r>
              <a:rPr lang="en-US" sz="4400" b="1" dirty="0" smtClean="0">
                <a:solidFill>
                  <a:srgbClr val="46B0D8"/>
                </a:solidFill>
                <a:latin typeface="Avenir Black" charset="0"/>
                <a:ea typeface="Avenir Black" charset="0"/>
                <a:cs typeface="Avenir Black" charset="0"/>
              </a:rPr>
              <a:t>beings.</a:t>
            </a:r>
          </a:p>
        </p:txBody>
      </p:sp>
    </p:spTree>
    <p:extLst>
      <p:ext uri="{BB962C8B-B14F-4D97-AF65-F5344CB8AC3E}">
        <p14:creationId xmlns:p14="http://schemas.microsoft.com/office/powerpoint/2010/main" val="112125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B42DA33-594A-004E-B991-7A5528844D5C}"/>
              </a:ext>
            </a:extLst>
          </p:cNvPr>
          <p:cNvSpPr/>
          <p:nvPr/>
        </p:nvSpPr>
        <p:spPr>
          <a:xfrm>
            <a:off x="0" y="-1"/>
            <a:ext cx="3075709" cy="6858000"/>
          </a:xfrm>
          <a:prstGeom prst="rect">
            <a:avLst/>
          </a:prstGeom>
          <a:solidFill>
            <a:srgbClr val="00AF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dirty="0">
              <a:solidFill>
                <a:srgbClr val="212121"/>
              </a:solidFill>
              <a:sym typeface="Arial"/>
            </a:endParaRPr>
          </a:p>
        </p:txBody>
      </p:sp>
      <p:sp>
        <p:nvSpPr>
          <p:cNvPr id="6" name="TextBox 5"/>
          <p:cNvSpPr txBox="1"/>
          <p:nvPr/>
        </p:nvSpPr>
        <p:spPr>
          <a:xfrm>
            <a:off x="601887" y="2967334"/>
            <a:ext cx="3028412" cy="923330"/>
          </a:xfrm>
          <a:prstGeom prst="rect">
            <a:avLst/>
          </a:prstGeom>
          <a:noFill/>
        </p:spPr>
        <p:txBody>
          <a:bodyPr wrap="square" rtlCol="0">
            <a:spAutoFit/>
          </a:bodyPr>
          <a:lstStyle/>
          <a:p>
            <a:r>
              <a:rPr lang="en-US" sz="5400" b="1" dirty="0" smtClean="0">
                <a:solidFill>
                  <a:prstClr val="white"/>
                </a:solidFill>
                <a:latin typeface="Avenir Black" charset="0"/>
                <a:ea typeface="Avenir Black" charset="0"/>
                <a:cs typeface="Avenir Black" charset="0"/>
              </a:rPr>
              <a:t>Why</a:t>
            </a:r>
            <a:endParaRPr lang="en-US" sz="5400" b="1" dirty="0">
              <a:solidFill>
                <a:prstClr val="white"/>
              </a:solidFill>
              <a:latin typeface="Avenir Black" charset="0"/>
              <a:ea typeface="Avenir Black" charset="0"/>
              <a:cs typeface="Avenir Blac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5466" y="829341"/>
            <a:ext cx="8611870" cy="5318208"/>
          </a:xfrm>
          <a:prstGeom prst="rect">
            <a:avLst/>
          </a:prstGeom>
        </p:spPr>
      </p:pic>
    </p:spTree>
    <p:extLst>
      <p:ext uri="{BB962C8B-B14F-4D97-AF65-F5344CB8AC3E}">
        <p14:creationId xmlns:p14="http://schemas.microsoft.com/office/powerpoint/2010/main" val="129912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21708</TotalTime>
  <Words>242</Words>
  <Application>Microsoft Macintosh PowerPoint</Application>
  <PresentationFormat>Widescreen</PresentationFormat>
  <Paragraphs>108</Paragraphs>
  <Slides>14</Slides>
  <Notes>3</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14</vt:i4>
      </vt:variant>
    </vt:vector>
  </HeadingPairs>
  <TitlesOfParts>
    <vt:vector size="26" baseType="lpstr">
      <vt:lpstr>Arial</vt:lpstr>
      <vt:lpstr>Avenir Black</vt:lpstr>
      <vt:lpstr>Avenir Oblique</vt:lpstr>
      <vt:lpstr>Avenir Roman</vt:lpstr>
      <vt:lpstr>Calibri</vt:lpstr>
      <vt:lpstr>Calibri Light</vt:lpstr>
      <vt:lpstr>Office Theme</vt:lpstr>
      <vt:lpstr>2_Office Theme</vt:lpstr>
      <vt:lpstr>1_Office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Bernier, Kristen M.</dc:creator>
  <cp:lastModifiedBy>Tracy O. Russ</cp:lastModifiedBy>
  <cp:revision>91</cp:revision>
  <cp:lastPrinted>2019-06-25T16:22:27Z</cp:lastPrinted>
  <dcterms:created xsi:type="dcterms:W3CDTF">2019-04-22T15:54:31Z</dcterms:created>
  <dcterms:modified xsi:type="dcterms:W3CDTF">2019-07-17T19:17:00Z</dcterms:modified>
</cp:coreProperties>
</file>